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90" r:id="rId11"/>
    <p:sldId id="283" r:id="rId12"/>
    <p:sldId id="284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55B1"/>
    <a:srgbClr val="D60093"/>
    <a:srgbClr val="CC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684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jpeg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2" descr="http://studentwire.co.uk/wp-content/uploads/2013/05/Dance-vic-dd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 l="7082" t="2611" r="3002" b="11199"/>
          <a:stretch>
            <a:fillRect/>
          </a:stretch>
        </p:blipFill>
        <p:spPr bwMode="auto">
          <a:xfrm flipH="1">
            <a:off x="6643702" y="2214560"/>
            <a:ext cx="2500298" cy="2739745"/>
          </a:xfrm>
          <a:prstGeom prst="rect">
            <a:avLst/>
          </a:prstGeom>
          <a:noFill/>
        </p:spPr>
      </p:pic>
      <p:pic>
        <p:nvPicPr>
          <p:cNvPr id="12304" name="Picture 16" descr="http://www.concreteworks.su/userFiles/image/technology/3d/pic/sporthobby/2216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CFB"/>
              </a:clrFrom>
              <a:clrTo>
                <a:srgbClr val="FFFCFB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6858016" y="0"/>
            <a:ext cx="2143107" cy="2892989"/>
          </a:xfrm>
          <a:prstGeom prst="rect">
            <a:avLst/>
          </a:prstGeom>
          <a:noFill/>
        </p:spPr>
      </p:pic>
      <p:pic>
        <p:nvPicPr>
          <p:cNvPr id="11" name="Picture 4" descr="http://i.ucrazy.ru/files/i/2008.12.30/1230615685_abstract_color_background_picture_3018.jpg"/>
          <p:cNvPicPr>
            <a:picLocks noChangeAspect="1" noChangeArrowheads="1"/>
          </p:cNvPicPr>
          <p:nvPr userDrawn="1"/>
        </p:nvPicPr>
        <p:blipFill>
          <a:blip r:embed="rId4" cstate="print">
            <a:lum bright="-20000"/>
          </a:blip>
          <a:srcRect r="362" b="7246"/>
          <a:stretch>
            <a:fillRect/>
          </a:stretch>
        </p:blipFill>
        <p:spPr bwMode="auto">
          <a:xfrm>
            <a:off x="-1" y="0"/>
            <a:ext cx="9144001" cy="5143500"/>
          </a:xfrm>
          <a:prstGeom prst="frame">
            <a:avLst>
              <a:gd name="adj1" fmla="val 3918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4" name="Рисунок 13" descr="6cp6xzg9i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contrast="10000"/>
          </a:blip>
          <a:srcRect l="12386" t="3606" r="13295" b="836"/>
          <a:stretch>
            <a:fillRect/>
          </a:stretch>
        </p:blipFill>
        <p:spPr>
          <a:xfrm>
            <a:off x="142844" y="71420"/>
            <a:ext cx="1785950" cy="3155178"/>
          </a:xfrm>
          <a:prstGeom prst="rect">
            <a:avLst/>
          </a:prstGeom>
        </p:spPr>
      </p:pic>
      <p:pic>
        <p:nvPicPr>
          <p:cNvPr id="12302" name="Picture 14" descr="http://www.concreteworks.su/userFiles/image/technology/3d/pic/sporthobby/2214.jpg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DFC"/>
              </a:clrFrom>
              <a:clrTo>
                <a:srgbClr val="FFFDFC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214282" y="2559165"/>
            <a:ext cx="2857520" cy="258433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D660A67-BBEA-4F35-A9A9-8103DC89F76E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23EB15-01F0-415C-8EF2-B2D772801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D660A67-BBEA-4F35-A9A9-8103DC89F76E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23EB15-01F0-415C-8EF2-B2D772801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i.ucrazy.ru/files/i/2008.12.30/1230615685_abstract_color_background_picture_3018.jpg"/>
          <p:cNvPicPr>
            <a:picLocks noChangeAspect="1" noChangeArrowheads="1"/>
          </p:cNvPicPr>
          <p:nvPr userDrawn="1"/>
        </p:nvPicPr>
        <p:blipFill>
          <a:blip r:embed="rId2" cstate="print">
            <a:lum bright="-20000"/>
          </a:blip>
          <a:srcRect r="362" b="7246"/>
          <a:stretch>
            <a:fillRect/>
          </a:stretch>
        </p:blipFill>
        <p:spPr bwMode="auto">
          <a:xfrm>
            <a:off x="-1" y="0"/>
            <a:ext cx="9144001" cy="5143500"/>
          </a:xfrm>
          <a:prstGeom prst="frame">
            <a:avLst>
              <a:gd name="adj1" fmla="val 3918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1" name="Picture 14" descr="http://www.concreteworks.su/userFiles/image/technology/3d/pic/sporthobby/2214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DFC"/>
              </a:clrFrom>
              <a:clrTo>
                <a:srgbClr val="FFFDFC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142844" y="2643188"/>
            <a:ext cx="2613604" cy="236373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i.ucrazy.ru/files/i/2008.12.30/1230615685_abstract_color_background_picture_3018.jpg"/>
          <p:cNvPicPr>
            <a:picLocks noChangeAspect="1" noChangeArrowheads="1"/>
          </p:cNvPicPr>
          <p:nvPr userDrawn="1"/>
        </p:nvPicPr>
        <p:blipFill>
          <a:blip r:embed="rId2" cstate="print">
            <a:lum bright="-20000"/>
          </a:blip>
          <a:srcRect r="362" b="7246"/>
          <a:stretch>
            <a:fillRect/>
          </a:stretch>
        </p:blipFill>
        <p:spPr bwMode="auto">
          <a:xfrm>
            <a:off x="-1" y="0"/>
            <a:ext cx="9144001" cy="5143500"/>
          </a:xfrm>
          <a:prstGeom prst="frame">
            <a:avLst>
              <a:gd name="adj1" fmla="val 3918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8" name="Рисунок 7" descr="6cp6xzg9i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contrast="10000"/>
          </a:blip>
          <a:srcRect l="12386" t="3606" r="13295" b="836"/>
          <a:stretch>
            <a:fillRect/>
          </a:stretch>
        </p:blipFill>
        <p:spPr>
          <a:xfrm flipH="1">
            <a:off x="7224640" y="1857370"/>
            <a:ext cx="1767079" cy="31218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i.ucrazy.ru/files/i/2008.12.30/1230615685_abstract_color_background_picture_3018.jpg"/>
          <p:cNvPicPr>
            <a:picLocks noChangeAspect="1" noChangeArrowheads="1"/>
          </p:cNvPicPr>
          <p:nvPr userDrawn="1"/>
        </p:nvPicPr>
        <p:blipFill>
          <a:blip r:embed="rId2" cstate="print">
            <a:lum bright="-20000"/>
          </a:blip>
          <a:srcRect r="362" b="7246"/>
          <a:stretch>
            <a:fillRect/>
          </a:stretch>
        </p:blipFill>
        <p:spPr bwMode="auto">
          <a:xfrm>
            <a:off x="-1" y="0"/>
            <a:ext cx="9144001" cy="5143500"/>
          </a:xfrm>
          <a:prstGeom prst="frame">
            <a:avLst>
              <a:gd name="adj1" fmla="val 3918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9" name="Picture 12" descr="http://studentwire.co.uk/wp-content/uploads/2013/05/Dance-vic-dd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 l="7082" t="4131" r="5571" b="11199"/>
          <a:stretch>
            <a:fillRect/>
          </a:stretch>
        </p:blipFill>
        <p:spPr bwMode="auto">
          <a:xfrm flipH="1">
            <a:off x="214282" y="142858"/>
            <a:ext cx="2021172" cy="223967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i.ucrazy.ru/files/i/2008.12.30/1230615685_abstract_color_background_picture_3018.jpg"/>
          <p:cNvPicPr>
            <a:picLocks noChangeAspect="1" noChangeArrowheads="1"/>
          </p:cNvPicPr>
          <p:nvPr userDrawn="1"/>
        </p:nvPicPr>
        <p:blipFill>
          <a:blip r:embed="rId2" cstate="print">
            <a:lum bright="-20000"/>
          </a:blip>
          <a:srcRect r="362" b="7246"/>
          <a:stretch>
            <a:fillRect/>
          </a:stretch>
        </p:blipFill>
        <p:spPr bwMode="auto">
          <a:xfrm>
            <a:off x="-1" y="0"/>
            <a:ext cx="9144001" cy="5143500"/>
          </a:xfrm>
          <a:prstGeom prst="frame">
            <a:avLst>
              <a:gd name="adj1" fmla="val 3918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1" name="Picture 16" descr="http://www.concreteworks.su/userFiles/image/technology/3d/pic/sporthobby/2216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CFB"/>
              </a:clrFrom>
              <a:clrTo>
                <a:srgbClr val="FFFCFB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 flipH="1">
            <a:off x="142844" y="1857370"/>
            <a:ext cx="2230431" cy="301086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2" descr="http://studentwire.co.uk/wp-content/uploads/2013/05/Dance-vic-dd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 l="7082" t="2611" r="3002" b="11199"/>
          <a:stretch>
            <a:fillRect/>
          </a:stretch>
        </p:blipFill>
        <p:spPr bwMode="auto">
          <a:xfrm>
            <a:off x="71406" y="1142990"/>
            <a:ext cx="1785950" cy="1956985"/>
          </a:xfrm>
          <a:prstGeom prst="rect">
            <a:avLst/>
          </a:prstGeom>
          <a:noFill/>
        </p:spPr>
      </p:pic>
      <p:pic>
        <p:nvPicPr>
          <p:cNvPr id="6" name="Picture 4" descr="http://i.ucrazy.ru/files/i/2008.12.30/1230615685_abstract_color_background_picture_3018.jpg"/>
          <p:cNvPicPr>
            <a:picLocks noChangeAspect="1" noChangeArrowheads="1"/>
          </p:cNvPicPr>
          <p:nvPr userDrawn="1"/>
        </p:nvPicPr>
        <p:blipFill>
          <a:blip r:embed="rId3" cstate="print">
            <a:lum bright="-20000"/>
          </a:blip>
          <a:srcRect r="362" b="7246"/>
          <a:stretch>
            <a:fillRect/>
          </a:stretch>
        </p:blipFill>
        <p:spPr bwMode="auto">
          <a:xfrm>
            <a:off x="-1" y="0"/>
            <a:ext cx="9144001" cy="5143500"/>
          </a:xfrm>
          <a:prstGeom prst="frame">
            <a:avLst>
              <a:gd name="adj1" fmla="val 3918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7" name="Рисунок 6" descr="6cp6xzg9i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contrast="10000"/>
          </a:blip>
          <a:srcRect l="12386" t="3606" r="13295" b="836"/>
          <a:stretch>
            <a:fillRect/>
          </a:stretch>
        </p:blipFill>
        <p:spPr>
          <a:xfrm>
            <a:off x="1285852" y="142858"/>
            <a:ext cx="1571636" cy="2776557"/>
          </a:xfrm>
          <a:prstGeom prst="rect">
            <a:avLst/>
          </a:prstGeom>
        </p:spPr>
      </p:pic>
      <p:pic>
        <p:nvPicPr>
          <p:cNvPr id="8" name="Picture 14" descr="http://www.concreteworks.su/userFiles/image/technology/3d/pic/sporthobby/2214.jpg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DFC"/>
              </a:clrFrom>
              <a:clrTo>
                <a:srgbClr val="FFFDFC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285720" y="2643188"/>
            <a:ext cx="2606636" cy="235743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.ucrazy.ru/files/i/2008.12.30/1230615685_abstract_color_background_picture_3018.jpg"/>
          <p:cNvPicPr>
            <a:picLocks noChangeAspect="1" noChangeArrowheads="1"/>
          </p:cNvPicPr>
          <p:nvPr userDrawn="1"/>
        </p:nvPicPr>
        <p:blipFill>
          <a:blip r:embed="rId2" cstate="print">
            <a:lum bright="-20000"/>
          </a:blip>
          <a:srcRect r="362" b="7246"/>
          <a:stretch>
            <a:fillRect/>
          </a:stretch>
        </p:blipFill>
        <p:spPr bwMode="auto">
          <a:xfrm>
            <a:off x="-1" y="0"/>
            <a:ext cx="9144001" cy="5143500"/>
          </a:xfrm>
          <a:prstGeom prst="frame">
            <a:avLst>
              <a:gd name="adj1" fmla="val 3918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D660A67-BBEA-4F35-A9A9-8103DC89F76E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23EB15-01F0-415C-8EF2-B2D772801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D660A67-BBEA-4F35-A9A9-8103DC89F76E}" type="datetimeFigureOut">
              <a:rPr lang="ru-RU" smtClean="0"/>
              <a:pPr/>
              <a:t>11.04.2020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23EB15-01F0-415C-8EF2-B2D772801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i.ucrazy.ru/files/i/2008.12.30/1230615685_abstract_color_background_picture_3018.jpg"/>
          <p:cNvPicPr>
            <a:picLocks noChangeAspect="1" noChangeArrowheads="1"/>
          </p:cNvPicPr>
          <p:nvPr userDrawn="1"/>
        </p:nvPicPr>
        <p:blipFill>
          <a:blip r:embed="rId13" cstate="print"/>
          <a:srcRect r="362" b="7246"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205880" y="2571750"/>
            <a:ext cx="65882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9050"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координационных </a:t>
            </a:r>
          </a:p>
          <a:p>
            <a:pPr algn="ctr"/>
            <a:r>
              <a:rPr lang="ru-RU" sz="2800" b="1" dirty="0" smtClean="0">
                <a:ln w="19050">
                  <a:noFill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способностей школьников»</a:t>
            </a:r>
            <a:endParaRPr lang="ru-RU" sz="2800" b="1" dirty="0">
              <a:ln w="19050">
                <a:noFill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411510"/>
            <a:ext cx="482453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Критерии оценки КС</a:t>
            </a:r>
            <a:r>
              <a:rPr lang="ru-RU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dirty="0">
              <a:ln w="0">
                <a:solidFill>
                  <a:schemeClr val="tx1"/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1635646"/>
            <a:ext cx="705678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500" dirty="0" smtClean="0"/>
              <a:t>Правильность выполнения движений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500" dirty="0" smtClean="0"/>
              <a:t>Быстрота результата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500" dirty="0" smtClean="0"/>
              <a:t>Рациональность движений и действий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500" dirty="0" smtClean="0"/>
              <a:t>Двигательная находчивость</a:t>
            </a:r>
          </a:p>
        </p:txBody>
      </p:sp>
    </p:spTree>
    <p:extLst>
      <p:ext uri="{BB962C8B-B14F-4D97-AF65-F5344CB8AC3E}">
        <p14:creationId xmlns="" xmlns:p14="http://schemas.microsoft.com/office/powerpoint/2010/main" val="15132980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672" y="1563638"/>
            <a:ext cx="6120680" cy="167302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2400" b="1" kern="0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координационных способностей осуществляется средствами  гимнастики, легкой атлетики, спортивных , подвижных игр, лыжной подготовки.</a:t>
            </a:r>
          </a:p>
        </p:txBody>
      </p:sp>
    </p:spTree>
    <p:extLst>
      <p:ext uri="{BB962C8B-B14F-4D97-AF65-F5344CB8AC3E}">
        <p14:creationId xmlns="" xmlns:p14="http://schemas.microsoft.com/office/powerpoint/2010/main" val="26039131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75856" y="1851670"/>
            <a:ext cx="4968552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Тесты, используемые</a:t>
            </a:r>
          </a:p>
          <a:p>
            <a:pPr algn="ctr"/>
            <a:r>
              <a:rPr lang="ru-RU" sz="3500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для оценки уровня </a:t>
            </a:r>
            <a:r>
              <a:rPr lang="ru-RU" sz="3500" dirty="0" err="1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КС:</a:t>
            </a:r>
            <a:r>
              <a:rPr lang="ru-RU" sz="1400" dirty="0" err="1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челночный</a:t>
            </a:r>
            <a:r>
              <a:rPr lang="ru-RU" sz="1400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 бег; прыжок в длину с места, стоя лицом к месту приземления, затем спиной к месту приземления; три кувырка вперед на время выполнения; метание теннисного мяча в цель ведущей и </a:t>
            </a:r>
            <a:r>
              <a:rPr lang="ru-RU" sz="1400" dirty="0" err="1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неведущей</a:t>
            </a:r>
            <a:r>
              <a:rPr lang="ru-RU" sz="1400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 рукой; бег по прямой 10м с последующей обводкой стоек баскетбольным мячом ; полоса препятствий.</a:t>
            </a:r>
            <a:endParaRPr lang="ru-RU" sz="3500" dirty="0" smtClean="0">
              <a:ln w="0">
                <a:solidFill>
                  <a:schemeClr val="tx1"/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22480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7494"/>
            <a:ext cx="40324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«Грубая сила все больше уступает место тонко усовершенствованным разносторонним способностям</a:t>
            </a:r>
            <a:r>
              <a:rPr lang="ru-RU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, косные </a:t>
            </a:r>
            <a:r>
              <a:rPr lang="ru-RU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навыки- динамическому богатству двигательных координаций</a:t>
            </a:r>
            <a:r>
              <a:rPr lang="ru-RU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</a:p>
          <a:p>
            <a:pPr algn="r"/>
            <a:r>
              <a:rPr lang="ru-RU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Л.П. Матвеев</a:t>
            </a:r>
            <a:endParaRPr lang="ru-RU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3968" y="192367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«Не </a:t>
            </a:r>
            <a:r>
              <a:rPr lang="ru-RU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овладев комплексом прочно сформировавшихся двигательных умений и качеств</a:t>
            </a:r>
            <a:r>
              <a:rPr lang="ru-RU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, нельзя </a:t>
            </a:r>
            <a:r>
              <a:rPr lang="ru-RU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научиться управлять собой, своим </a:t>
            </a:r>
            <a:r>
              <a:rPr lang="ru-RU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телом, своими </a:t>
            </a:r>
            <a:r>
              <a:rPr lang="ru-RU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движениями</a:t>
            </a:r>
            <a:r>
              <a:rPr lang="ru-RU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.»</a:t>
            </a:r>
          </a:p>
          <a:p>
            <a:pPr algn="r"/>
            <a:r>
              <a:rPr lang="ru-RU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Г.Н. Сатиров</a:t>
            </a:r>
            <a:endParaRPr lang="ru-RU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29183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«Формирование интегральной способности составляет главную задачу и конечную цель общего среднего образования в сфере физической культуры.»</a:t>
            </a:r>
          </a:p>
          <a:p>
            <a:pPr algn="r"/>
            <a:r>
              <a:rPr lang="ru-RU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</a:rPr>
              <a:t>П.Ф. Лесгафт</a:t>
            </a:r>
            <a:endParaRPr lang="ru-RU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01658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5890" y="722754"/>
            <a:ext cx="7423200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b="1" kern="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Координационные способности - это возможности индивида, определяющие его готовность к оптимальному управлению и регулировке двигательного действия.</a:t>
            </a:r>
            <a:endParaRPr lang="ru-RU" b="1" kern="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 rot="7540275">
            <a:off x="1813771" y="2069105"/>
            <a:ext cx="851275" cy="3870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 rot="5400000">
            <a:off x="4195857" y="2371829"/>
            <a:ext cx="851275" cy="3870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3512323">
            <a:off x="6559748" y="2069106"/>
            <a:ext cx="851275" cy="3870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7878" y="2952143"/>
            <a:ext cx="2808312" cy="483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2500" b="1" kern="0" dirty="0" smtClean="0">
                <a:ln>
                  <a:solidFill>
                    <a:schemeClr val="tx1"/>
                  </a:solidFill>
                </a:ln>
                <a:solidFill>
                  <a:srgbClr val="2E74B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Специальные</a:t>
            </a:r>
            <a:endParaRPr lang="ru-RU" sz="2500" b="1" kern="0" dirty="0">
              <a:ln>
                <a:solidFill>
                  <a:schemeClr val="tx1"/>
                </a:solidFill>
              </a:ln>
              <a:solidFill>
                <a:srgbClr val="2E74B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0849" y="3404191"/>
            <a:ext cx="2808312" cy="483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2500" b="1" kern="0" dirty="0" smtClean="0">
                <a:ln>
                  <a:solidFill>
                    <a:schemeClr val="tx1"/>
                  </a:solidFill>
                </a:ln>
                <a:solidFill>
                  <a:srgbClr val="2E74B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Специфические</a:t>
            </a:r>
            <a:endParaRPr lang="ru-RU" sz="2500" b="1" kern="0" dirty="0">
              <a:ln>
                <a:solidFill>
                  <a:schemeClr val="tx1"/>
                </a:solidFill>
              </a:ln>
              <a:solidFill>
                <a:srgbClr val="2E74B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90586" y="2916275"/>
            <a:ext cx="1278582" cy="483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2500" b="1" kern="0" dirty="0" smtClean="0">
                <a:ln>
                  <a:solidFill>
                    <a:schemeClr val="tx1"/>
                  </a:solidFill>
                </a:ln>
                <a:solidFill>
                  <a:srgbClr val="2E74B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Общие</a:t>
            </a:r>
            <a:endParaRPr lang="ru-RU" sz="2500" b="1" kern="0" dirty="0">
              <a:ln>
                <a:solidFill>
                  <a:schemeClr val="tx1"/>
                </a:solidFill>
              </a:ln>
              <a:solidFill>
                <a:srgbClr val="2E74B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16467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411510"/>
            <a:ext cx="367240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Специальные КС</a:t>
            </a:r>
            <a:r>
              <a:rPr lang="ru-RU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dirty="0">
              <a:ln w="0">
                <a:solidFill>
                  <a:schemeClr val="tx1"/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1563638"/>
            <a:ext cx="62646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во всевозможных </a:t>
            </a:r>
            <a:r>
              <a:rPr lang="ru-RU" dirty="0" smtClean="0"/>
              <a:t>циклических действиях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 движениях тела в пространстве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 движениях манипулирования отдельными частями тела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 метательных действиях на дальность и силу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 движениях на меткость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 движениях прицеливания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 игровых действиях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992964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411510"/>
            <a:ext cx="482453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Специфические КС</a:t>
            </a:r>
            <a:r>
              <a:rPr lang="ru-RU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dirty="0">
              <a:ln w="0">
                <a:solidFill>
                  <a:schemeClr val="tx1"/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275606"/>
            <a:ext cx="76328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способность к ориентированию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способность к дифференцированию параметров движений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способность к реагированию на сигнал всем телом или рукой, ногой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способность к согласованию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способность к перестроению двигательных действий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способность к равновесию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способность к ритму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в</a:t>
            </a:r>
            <a:r>
              <a:rPr lang="ru-RU" dirty="0" smtClean="0"/>
              <a:t>естибулярная способность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способность к расслаблению мышц</a:t>
            </a:r>
          </a:p>
        </p:txBody>
      </p:sp>
    </p:spTree>
    <p:extLst>
      <p:ext uri="{BB962C8B-B14F-4D97-AF65-F5344CB8AC3E}">
        <p14:creationId xmlns="" xmlns:p14="http://schemas.microsoft.com/office/powerpoint/2010/main" val="14255513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483518"/>
            <a:ext cx="482453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Общие КС</a:t>
            </a:r>
            <a:r>
              <a:rPr lang="ru-RU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dirty="0">
              <a:ln w="0">
                <a:solidFill>
                  <a:schemeClr val="tx1"/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2139702"/>
            <a:ext cx="763284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dirty="0" smtClean="0"/>
              <a:t>Результат развития специальных и специфических КС</a:t>
            </a:r>
          </a:p>
        </p:txBody>
      </p:sp>
    </p:spTree>
    <p:extLst>
      <p:ext uri="{BB962C8B-B14F-4D97-AF65-F5344CB8AC3E}">
        <p14:creationId xmlns="" xmlns:p14="http://schemas.microsoft.com/office/powerpoint/2010/main" val="13415571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483518"/>
            <a:ext cx="237626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ВИДЫ КС</a:t>
            </a:r>
            <a:r>
              <a:rPr lang="ru-RU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dirty="0">
              <a:ln w="0">
                <a:solidFill>
                  <a:schemeClr val="tx1"/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5869" y="2227290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Потенциальные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2227289"/>
            <a:ext cx="2520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Актуальные</a:t>
            </a:r>
          </a:p>
        </p:txBody>
      </p:sp>
      <p:sp>
        <p:nvSpPr>
          <p:cNvPr id="5" name="Стрелка вправо 4"/>
          <p:cNvSpPr/>
          <p:nvPr/>
        </p:nvSpPr>
        <p:spPr>
          <a:xfrm rot="7540275">
            <a:off x="3111609" y="1347021"/>
            <a:ext cx="851275" cy="3870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3781112">
            <a:off x="4506401" y="1349987"/>
            <a:ext cx="851275" cy="3870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95207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4226" y="2054073"/>
            <a:ext cx="518457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Методы развития КС</a:t>
            </a:r>
            <a:r>
              <a:rPr lang="ru-RU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dirty="0">
              <a:ln w="0">
                <a:solidFill>
                  <a:schemeClr val="tx1"/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99029" y="681180"/>
            <a:ext cx="2611763" cy="1410516"/>
          </a:xfrm>
          <a:prstGeom prst="horizontalScroll">
            <a:avLst/>
          </a:prstGeom>
          <a:solidFill>
            <a:srgbClr val="9555B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Monotype Corsiva"/>
              </a:rPr>
              <a:t>1. Стандартно-повторный</a:t>
            </a:r>
            <a:endParaRPr lang="ru-RU" sz="2000" dirty="0">
              <a:latin typeface="Monotype Corsiva"/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3347864" y="438589"/>
            <a:ext cx="2592288" cy="1399998"/>
          </a:xfrm>
          <a:prstGeom prst="horizontalScroll">
            <a:avLst/>
          </a:prstGeom>
          <a:solidFill>
            <a:srgbClr val="9555B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Monotype Corsiva"/>
              </a:rPr>
              <a:t>2. Вариативного (переменного)</a:t>
            </a:r>
          </a:p>
          <a:p>
            <a:pPr algn="ctr"/>
            <a:r>
              <a:rPr lang="ru-RU" sz="2000" dirty="0" smtClean="0">
                <a:latin typeface="Monotype Corsiva"/>
              </a:rPr>
              <a:t>упражнения</a:t>
            </a:r>
            <a:endParaRPr lang="ru-RU" sz="2000" dirty="0">
              <a:latin typeface="Monotype Corsiva"/>
            </a:endParaRPr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199029" y="2961574"/>
            <a:ext cx="2611763" cy="1410516"/>
          </a:xfrm>
          <a:prstGeom prst="horizontalScroll">
            <a:avLst/>
          </a:prstGeom>
          <a:solidFill>
            <a:srgbClr val="9555B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Monotype Corsiva"/>
              </a:rPr>
              <a:t>3. Игровой</a:t>
            </a:r>
            <a:endParaRPr lang="ru-RU" sz="2000" dirty="0">
              <a:latin typeface="Monotype Corsiva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3208812" y="3225101"/>
            <a:ext cx="2621351" cy="1415694"/>
          </a:xfrm>
          <a:prstGeom prst="horizontalScroll">
            <a:avLst/>
          </a:prstGeom>
          <a:solidFill>
            <a:srgbClr val="9555B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Monotype Corsiva"/>
              </a:rPr>
              <a:t>4. Соревновательный</a:t>
            </a:r>
            <a:endParaRPr lang="ru-RU" sz="1600" dirty="0">
              <a:latin typeface="Monotype Corsiva"/>
            </a:endParaRPr>
          </a:p>
        </p:txBody>
      </p:sp>
      <p:sp>
        <p:nvSpPr>
          <p:cNvPr id="17" name="Горизонтальный свиток 16"/>
          <p:cNvSpPr/>
          <p:nvPr/>
        </p:nvSpPr>
        <p:spPr>
          <a:xfrm>
            <a:off x="6300192" y="2859782"/>
            <a:ext cx="2632029" cy="1421461"/>
          </a:xfrm>
          <a:prstGeom prst="horizontalScroll">
            <a:avLst/>
          </a:prstGeom>
          <a:solidFill>
            <a:srgbClr val="9555B1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Monotype Corsiva"/>
              </a:rPr>
              <a:t>5. Метод индивидуальных заданий</a:t>
            </a:r>
            <a:endParaRPr lang="ru-RU" sz="2000" dirty="0">
              <a:latin typeface="Monotype Corsiva"/>
            </a:endParaRPr>
          </a:p>
        </p:txBody>
      </p:sp>
      <p:sp>
        <p:nvSpPr>
          <p:cNvPr id="19" name="Горизонтальный свиток 18"/>
          <p:cNvSpPr/>
          <p:nvPr/>
        </p:nvSpPr>
        <p:spPr>
          <a:xfrm>
            <a:off x="6745909" y="1020343"/>
            <a:ext cx="2160239" cy="944194"/>
          </a:xfrm>
          <a:prstGeom prst="horizontalScroll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Monotype Corsiva"/>
              </a:rPr>
              <a:t> не строго-регламентированное упражнение</a:t>
            </a:r>
            <a:endParaRPr lang="ru-RU" sz="1400" dirty="0">
              <a:latin typeface="Monotype Corsiva"/>
            </a:endParaRPr>
          </a:p>
        </p:txBody>
      </p:sp>
      <p:sp>
        <p:nvSpPr>
          <p:cNvPr id="18" name="Горизонтальный свиток 17"/>
          <p:cNvSpPr/>
          <p:nvPr/>
        </p:nvSpPr>
        <p:spPr>
          <a:xfrm>
            <a:off x="6767922" y="132103"/>
            <a:ext cx="2164299" cy="892995"/>
          </a:xfrm>
          <a:prstGeom prst="horizontalScroll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Monotype Corsiva"/>
              </a:rPr>
              <a:t>строго-регламентированное упражнение</a:t>
            </a:r>
            <a:endParaRPr lang="ru-RU" sz="1400" dirty="0">
              <a:latin typeface="Monotype Corsiva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 flipV="1">
            <a:off x="2810792" y="1923678"/>
            <a:ext cx="249040" cy="2160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4519487" y="1806375"/>
            <a:ext cx="0" cy="2853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2857956" y="2685015"/>
            <a:ext cx="249040" cy="2765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519487" y="2697177"/>
            <a:ext cx="0" cy="3252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6372200" y="2660689"/>
            <a:ext cx="216024" cy="3008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6043036" y="1339099"/>
            <a:ext cx="545188" cy="1443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V="1">
            <a:off x="6043036" y="681180"/>
            <a:ext cx="545188" cy="2079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469202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27534"/>
            <a:ext cx="192974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Методы </a:t>
            </a:r>
            <a:endParaRPr lang="ru-RU" dirty="0">
              <a:ln w="0">
                <a:solidFill>
                  <a:schemeClr val="tx1"/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31840" y="1743658"/>
            <a:ext cx="244827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Принципы </a:t>
            </a:r>
            <a:endParaRPr lang="ru-RU" dirty="0">
              <a:ln w="0">
                <a:solidFill>
                  <a:schemeClr val="tx1"/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062314"/>
            <a:ext cx="367240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Систематичность</a:t>
            </a:r>
            <a:endParaRPr lang="ru-RU" dirty="0">
              <a:ln w="0">
                <a:solidFill>
                  <a:schemeClr val="tx1"/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3062314"/>
            <a:ext cx="4104456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Постепенность</a:t>
            </a:r>
          </a:p>
          <a:p>
            <a:r>
              <a:rPr lang="ru-RU" sz="2000" dirty="0" smtClean="0">
                <a:ln w="0">
                  <a:solidFill>
                    <a:schemeClr val="tx1"/>
                  </a:solidFill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(усложнение задач, разнообразие движений, ускорение темпа, новизна упражнений)</a:t>
            </a:r>
            <a:endParaRPr lang="ru-RU" sz="2000" dirty="0">
              <a:ln w="0">
                <a:solidFill>
                  <a:schemeClr val="tx1"/>
                </a:solidFill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 rot="18996096">
            <a:off x="2613455" y="1137771"/>
            <a:ext cx="158490" cy="84170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20252422">
            <a:off x="5019209" y="2474551"/>
            <a:ext cx="158490" cy="48780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800000">
            <a:off x="3283735" y="2474552"/>
            <a:ext cx="158490" cy="48780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91931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319</Words>
  <Application>Microsoft Office PowerPoint</Application>
  <PresentationFormat>Экран (16:9)</PresentationFormat>
  <Paragraphs>57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USER</cp:lastModifiedBy>
  <cp:revision>50</cp:revision>
  <dcterms:created xsi:type="dcterms:W3CDTF">2016-06-02T08:30:46Z</dcterms:created>
  <dcterms:modified xsi:type="dcterms:W3CDTF">2020-04-11T19:58:42Z</dcterms:modified>
</cp:coreProperties>
</file>